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22"/>
  </p:notesMasterIdLst>
  <p:handoutMasterIdLst>
    <p:handoutMasterId r:id="rId23"/>
  </p:handoutMasterIdLst>
  <p:sldIdLst>
    <p:sldId id="256" r:id="rId6"/>
    <p:sldId id="322" r:id="rId7"/>
    <p:sldId id="347" r:id="rId8"/>
    <p:sldId id="348" r:id="rId9"/>
    <p:sldId id="338" r:id="rId10"/>
    <p:sldId id="339" r:id="rId11"/>
    <p:sldId id="342" r:id="rId12"/>
    <p:sldId id="343" r:id="rId13"/>
    <p:sldId id="344" r:id="rId14"/>
    <p:sldId id="345" r:id="rId15"/>
    <p:sldId id="323" r:id="rId16"/>
    <p:sldId id="328" r:id="rId17"/>
    <p:sldId id="329" r:id="rId18"/>
    <p:sldId id="327" r:id="rId19"/>
    <p:sldId id="346" r:id="rId20"/>
    <p:sldId id="257" r:id="rId2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96" y="33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14-12-2022</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14-12-2022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DPSD = </a:t>
            </a:r>
            <a:r>
              <a:rPr lang="nl-NL" dirty="0" err="1"/>
              <a:t>dual-process</a:t>
            </a:r>
            <a:r>
              <a:rPr lang="nl-NL" dirty="0"/>
              <a:t> </a:t>
            </a:r>
            <a:r>
              <a:rPr lang="nl-NL" dirty="0" err="1"/>
              <a:t>signal-detection</a:t>
            </a:r>
            <a:endParaRPr lang="nl-NL" dirty="0"/>
          </a:p>
          <a:p>
            <a:r>
              <a:rPr lang="nl-NL" dirty="0"/>
              <a:t>CDP = </a:t>
            </a:r>
            <a:r>
              <a:rPr lang="nl-NL" dirty="0" err="1"/>
              <a:t>continuous</a:t>
            </a:r>
            <a:r>
              <a:rPr lang="nl-NL" dirty="0"/>
              <a:t> </a:t>
            </a:r>
            <a:r>
              <a:rPr lang="nl-NL" dirty="0" err="1"/>
              <a:t>dual</a:t>
            </a:r>
            <a:r>
              <a:rPr lang="nl-NL" dirty="0"/>
              <a:t> </a:t>
            </a:r>
            <a:r>
              <a:rPr lang="nl-NL" dirty="0" err="1"/>
              <a:t>process</a:t>
            </a:r>
            <a:endParaRPr lang="en-NL"/>
          </a:p>
          <a:p>
            <a:endParaRPr lang="en-GB"/>
          </a:p>
        </p:txBody>
      </p:sp>
      <p:sp>
        <p:nvSpPr>
          <p:cNvPr id="4" name="Slide Number Placeholder 3"/>
          <p:cNvSpPr>
            <a:spLocks noGrp="1"/>
          </p:cNvSpPr>
          <p:nvPr>
            <p:ph type="sldNum" sz="quarter" idx="5"/>
          </p:nvPr>
        </p:nvSpPr>
        <p:spPr/>
        <p:txBody>
          <a:bodyPr/>
          <a:lstStyle/>
          <a:p>
            <a:fld id="{28FC5874-2264-DB45-A455-DDA96B8CCAE6}" type="slidenum">
              <a:rPr lang="nl-NL" smtClean="0"/>
              <a:t>8</a:t>
            </a:fld>
            <a:endParaRPr lang="nl-NL"/>
          </a:p>
        </p:txBody>
      </p:sp>
    </p:spTree>
    <p:extLst>
      <p:ext uri="{BB962C8B-B14F-4D97-AF65-F5344CB8AC3E}">
        <p14:creationId xmlns:p14="http://schemas.microsoft.com/office/powerpoint/2010/main" val="3827085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woensdag 14 december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woensdag 14 december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1.xml"/><Relationship Id="rId1" Type="http://schemas.openxmlformats.org/officeDocument/2006/relationships/video" Target="https://www.youtube.com/embed/9hdSLiHaJz8?list=PL8dPuuaLjXtOPRKzVLY0jJY-uHOH9KVU6"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en-NL" dirty="0">
                <a:latin typeface="Open Sans"/>
                <a:ea typeface="Open Sans"/>
                <a:cs typeface="Open Sans"/>
              </a:rPr>
              <a:t>How do we learn from our perceptions? </a:t>
            </a:r>
            <a:endParaRPr lang="en-GB" dirty="0">
              <a:latin typeface="Open Sans"/>
              <a:ea typeface="Open Sans"/>
              <a:cs typeface="Open Sans"/>
            </a:endParaRPr>
          </a:p>
          <a:p>
            <a:r>
              <a:rPr lang="en-GB" dirty="0">
                <a:latin typeface="Open Sans"/>
                <a:ea typeface="Open Sans"/>
                <a:cs typeface="Open Sans"/>
              </a:rPr>
              <a:t>Responsible Lecturer: Bram </a:t>
            </a:r>
            <a:r>
              <a:rPr lang="en-GB" dirty="0" err="1">
                <a:latin typeface="Open Sans"/>
                <a:ea typeface="Open Sans"/>
                <a:cs typeface="Open Sans"/>
              </a:rPr>
              <a:t>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Cognition Fundamentals:</a:t>
            </a:r>
            <a:br>
              <a:rPr lang="en-NL" dirty="0"/>
            </a:br>
            <a:r>
              <a:rPr lang="en-US" dirty="0"/>
              <a:t>Decision-making &amp; Actions</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F978F6-D105-2F37-3897-40C22A5C1744}"/>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3" name="Text Placeholder 2">
            <a:extLst>
              <a:ext uri="{FF2B5EF4-FFF2-40B4-BE49-F238E27FC236}">
                <a16:creationId xmlns:a16="http://schemas.microsoft.com/office/drawing/2014/main" id="{6826E5C8-BDEF-E0E2-AE8D-F0EC06022917}"/>
              </a:ext>
            </a:extLst>
          </p:cNvPr>
          <p:cNvSpPr>
            <a:spLocks noGrp="1"/>
          </p:cNvSpPr>
          <p:nvPr>
            <p:ph type="body" sz="quarter" idx="16"/>
          </p:nvPr>
        </p:nvSpPr>
        <p:spPr/>
        <p:txBody>
          <a:bodyPr/>
          <a:lstStyle/>
          <a:p>
            <a:endParaRPr lang="en-US"/>
          </a:p>
        </p:txBody>
      </p:sp>
      <p:sp>
        <p:nvSpPr>
          <p:cNvPr id="4" name="Content Placeholder 3">
            <a:extLst>
              <a:ext uri="{FF2B5EF4-FFF2-40B4-BE49-F238E27FC236}">
                <a16:creationId xmlns:a16="http://schemas.microsoft.com/office/drawing/2014/main" id="{95F55B4F-AA38-8A20-18CD-B73BC9A24A70}"/>
              </a:ext>
            </a:extLst>
          </p:cNvPr>
          <p:cNvSpPr>
            <a:spLocks noGrp="1"/>
          </p:cNvSpPr>
          <p:nvPr>
            <p:ph sz="quarter" idx="15"/>
          </p:nvPr>
        </p:nvSpPr>
        <p:spPr/>
        <p:txBody>
          <a:bodyPr/>
          <a:lstStyle/>
          <a:p>
            <a:endParaRPr lang="en-US"/>
          </a:p>
        </p:txBody>
      </p:sp>
      <p:sp>
        <p:nvSpPr>
          <p:cNvPr id="5" name="Title 4">
            <a:extLst>
              <a:ext uri="{FF2B5EF4-FFF2-40B4-BE49-F238E27FC236}">
                <a16:creationId xmlns:a16="http://schemas.microsoft.com/office/drawing/2014/main" id="{A843E1CD-B0FF-C8FE-5F0E-2AF978BEFEBA}"/>
              </a:ext>
            </a:extLst>
          </p:cNvPr>
          <p:cNvSpPr>
            <a:spLocks noGrp="1"/>
          </p:cNvSpPr>
          <p:nvPr>
            <p:ph type="title"/>
          </p:nvPr>
        </p:nvSpPr>
        <p:spPr/>
        <p:txBody>
          <a:bodyPr/>
          <a:lstStyle/>
          <a:p>
            <a:r>
              <a:rPr lang="en-US" dirty="0"/>
              <a:t>How do we make decisions?</a:t>
            </a:r>
          </a:p>
        </p:txBody>
      </p:sp>
    </p:spTree>
    <p:extLst>
      <p:ext uri="{BB962C8B-B14F-4D97-AF65-F5344CB8AC3E}">
        <p14:creationId xmlns:p14="http://schemas.microsoft.com/office/powerpoint/2010/main" val="3586643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605224-46C6-BAC3-18A8-93DA846F15C4}"/>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3" name="Picture Placeholder 2">
            <a:extLst>
              <a:ext uri="{FF2B5EF4-FFF2-40B4-BE49-F238E27FC236}">
                <a16:creationId xmlns:a16="http://schemas.microsoft.com/office/drawing/2014/main" id="{3600B0FF-1977-76D6-3F40-D70463A376F7}"/>
              </a:ext>
            </a:extLst>
          </p:cNvPr>
          <p:cNvSpPr>
            <a:spLocks noGrp="1"/>
          </p:cNvSpPr>
          <p:nvPr>
            <p:ph type="pic" sz="quarter" idx="13"/>
          </p:nvPr>
        </p:nvSpPr>
        <p:spPr>
          <a:xfrm>
            <a:off x="0" y="-16933"/>
            <a:ext cx="12192000" cy="6062870"/>
          </a:xfrm>
        </p:spPr>
      </p:sp>
      <p:pic>
        <p:nvPicPr>
          <p:cNvPr id="4" name="Online Media 3" title="The Power of Motivation: Crash Course Psychology #17">
            <a:hlinkClick r:id="" action="ppaction://media"/>
            <a:extLst>
              <a:ext uri="{FF2B5EF4-FFF2-40B4-BE49-F238E27FC236}">
                <a16:creationId xmlns:a16="http://schemas.microsoft.com/office/drawing/2014/main" id="{5C71E435-51B8-B315-1ABA-5808EA8209A5}"/>
              </a:ext>
            </a:extLst>
          </p:cNvPr>
          <p:cNvPicPr>
            <a:picLocks noRot="1" noChangeAspect="1"/>
          </p:cNvPicPr>
          <p:nvPr>
            <a:videoFile r:link="rId1"/>
          </p:nvPr>
        </p:nvPicPr>
        <p:blipFill>
          <a:blip r:embed="rId3"/>
          <a:stretch>
            <a:fillRect/>
          </a:stretch>
        </p:blipFill>
        <p:spPr>
          <a:xfrm>
            <a:off x="762002" y="67737"/>
            <a:ext cx="10591800" cy="5984367"/>
          </a:xfrm>
          <a:prstGeom prst="rect">
            <a:avLst/>
          </a:prstGeom>
        </p:spPr>
      </p:pic>
    </p:spTree>
    <p:extLst>
      <p:ext uri="{BB962C8B-B14F-4D97-AF65-F5344CB8AC3E}">
        <p14:creationId xmlns:p14="http://schemas.microsoft.com/office/powerpoint/2010/main" val="78508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C03D0D-C505-AF12-971D-2D847FAD41DA}"/>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3" name="Content Placeholder 2">
            <a:extLst>
              <a:ext uri="{FF2B5EF4-FFF2-40B4-BE49-F238E27FC236}">
                <a16:creationId xmlns:a16="http://schemas.microsoft.com/office/drawing/2014/main" id="{FFF1F9E9-FDA1-D5CC-4D1E-5C7DB7B66E12}"/>
              </a:ext>
            </a:extLst>
          </p:cNvPr>
          <p:cNvSpPr>
            <a:spLocks noGrp="1"/>
          </p:cNvSpPr>
          <p:nvPr>
            <p:ph sz="quarter" idx="15"/>
          </p:nvPr>
        </p:nvSpPr>
        <p:spPr/>
        <p:txBody>
          <a:bodyPr/>
          <a:lstStyle/>
          <a:p>
            <a:r>
              <a:rPr lang="en-NL" dirty="0"/>
              <a:t>Motivation is what motivates us; lies at the base of intelligence</a:t>
            </a:r>
          </a:p>
          <a:p>
            <a:r>
              <a:rPr lang="en-GB" dirty="0"/>
              <a:t>Reinforcement Learning is learning what to do and how to map situations to actions. The end result is to maximize the numerical reward signal. The learner is not told which action to take, but instead must discover which action will yield the maximum reward. </a:t>
            </a:r>
          </a:p>
        </p:txBody>
      </p:sp>
      <p:sp>
        <p:nvSpPr>
          <p:cNvPr id="4" name="Title 3">
            <a:extLst>
              <a:ext uri="{FF2B5EF4-FFF2-40B4-BE49-F238E27FC236}">
                <a16:creationId xmlns:a16="http://schemas.microsoft.com/office/drawing/2014/main" id="{7D981401-ECDA-E61F-7BB7-C8069294A4AB}"/>
              </a:ext>
            </a:extLst>
          </p:cNvPr>
          <p:cNvSpPr>
            <a:spLocks noGrp="1"/>
          </p:cNvSpPr>
          <p:nvPr>
            <p:ph type="title"/>
          </p:nvPr>
        </p:nvSpPr>
        <p:spPr/>
        <p:txBody>
          <a:bodyPr/>
          <a:lstStyle/>
          <a:p>
            <a:r>
              <a:rPr lang="en-NL" dirty="0"/>
              <a:t>Rewards &amp; Motivation</a:t>
            </a:r>
            <a:endParaRPr lang="en-GB" dirty="0"/>
          </a:p>
        </p:txBody>
      </p:sp>
      <p:pic>
        <p:nvPicPr>
          <p:cNvPr id="1026" name="Picture 2" descr="4 Reasons Why Hugs Are Good For You | SelectHealth">
            <a:extLst>
              <a:ext uri="{FF2B5EF4-FFF2-40B4-BE49-F238E27FC236}">
                <a16:creationId xmlns:a16="http://schemas.microsoft.com/office/drawing/2014/main" id="{867E037A-F95B-BB1E-F7BC-27AC66E38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089" y="3155739"/>
            <a:ext cx="4102768" cy="27334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4 Reasons Why Hugs Are Good For You | SelectHealth">
            <a:extLst>
              <a:ext uri="{FF2B5EF4-FFF2-40B4-BE49-F238E27FC236}">
                <a16:creationId xmlns:a16="http://schemas.microsoft.com/office/drawing/2014/main" id="{65FA96BA-A2C3-529C-2B6D-704A9CEBC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395" y="3860042"/>
            <a:ext cx="1926016" cy="12832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and Burned On Stove Stock Photo 58086016 | Shutterstock">
            <a:extLst>
              <a:ext uri="{FF2B5EF4-FFF2-40B4-BE49-F238E27FC236}">
                <a16:creationId xmlns:a16="http://schemas.microsoft.com/office/drawing/2014/main" id="{5234F8C8-16F2-0A86-9D97-AAD7FCCB2E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464"/>
          <a:stretch/>
        </p:blipFill>
        <p:spPr bwMode="auto">
          <a:xfrm>
            <a:off x="6886994" y="2892601"/>
            <a:ext cx="4374565" cy="288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302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898066-8903-B7E3-C0E9-1DFA4A32418B}"/>
              </a:ext>
            </a:extLst>
          </p:cNvPr>
          <p:cNvSpPr>
            <a:spLocks noGrp="1"/>
          </p:cNvSpPr>
          <p:nvPr>
            <p:ph type="sldNum" sz="quarter" idx="12"/>
          </p:nvPr>
        </p:nvSpPr>
        <p:spPr/>
        <p:txBody>
          <a:bodyPr/>
          <a:lstStyle/>
          <a:p>
            <a:fld id="{AA6C878E-6624-8940-965B-E61AF946BCDB}" type="slidenum">
              <a:rPr lang="nl-NL" smtClean="0"/>
              <a:t>13</a:t>
            </a:fld>
            <a:endParaRPr lang="nl-NL"/>
          </a:p>
        </p:txBody>
      </p:sp>
      <p:pic>
        <p:nvPicPr>
          <p:cNvPr id="5" name="Content Placeholder 4">
            <a:extLst>
              <a:ext uri="{FF2B5EF4-FFF2-40B4-BE49-F238E27FC236}">
                <a16:creationId xmlns:a16="http://schemas.microsoft.com/office/drawing/2014/main" id="{8FA074E7-E0E0-74C3-D79E-FD00CA599AE2}"/>
              </a:ext>
            </a:extLst>
          </p:cNvPr>
          <p:cNvPicPr>
            <a:picLocks noGrp="1" noChangeAspect="1"/>
          </p:cNvPicPr>
          <p:nvPr>
            <p:ph sz="quarter" idx="15"/>
          </p:nvPr>
        </p:nvPicPr>
        <p:blipFill>
          <a:blip r:embed="rId2"/>
          <a:stretch>
            <a:fillRect/>
          </a:stretch>
        </p:blipFill>
        <p:spPr>
          <a:xfrm>
            <a:off x="2495046" y="2082641"/>
            <a:ext cx="7230483" cy="2932430"/>
          </a:xfrm>
          <a:prstGeom prst="rect">
            <a:avLst/>
          </a:prstGeom>
        </p:spPr>
      </p:pic>
      <p:sp>
        <p:nvSpPr>
          <p:cNvPr id="4" name="Title 3">
            <a:extLst>
              <a:ext uri="{FF2B5EF4-FFF2-40B4-BE49-F238E27FC236}">
                <a16:creationId xmlns:a16="http://schemas.microsoft.com/office/drawing/2014/main" id="{385316ED-3667-E0E6-4A43-6B01BCF463EA}"/>
              </a:ext>
            </a:extLst>
          </p:cNvPr>
          <p:cNvSpPr>
            <a:spLocks noGrp="1"/>
          </p:cNvSpPr>
          <p:nvPr>
            <p:ph type="title"/>
          </p:nvPr>
        </p:nvSpPr>
        <p:spPr/>
        <p:txBody>
          <a:bodyPr/>
          <a:lstStyle/>
          <a:p>
            <a:r>
              <a:rPr lang="en-NL" dirty="0"/>
              <a:t>Reinforcement Learning</a:t>
            </a:r>
            <a:endParaRPr lang="en-GB" dirty="0"/>
          </a:p>
        </p:txBody>
      </p:sp>
    </p:spTree>
    <p:extLst>
      <p:ext uri="{BB962C8B-B14F-4D97-AF65-F5344CB8AC3E}">
        <p14:creationId xmlns:p14="http://schemas.microsoft.com/office/powerpoint/2010/main" val="2253459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FA7469-A415-57C8-C909-6CE07EC9453D}"/>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4" name="Title 3">
            <a:extLst>
              <a:ext uri="{FF2B5EF4-FFF2-40B4-BE49-F238E27FC236}">
                <a16:creationId xmlns:a16="http://schemas.microsoft.com/office/drawing/2014/main" id="{AC109698-71A3-1D69-DA73-2E3C0486698E}"/>
              </a:ext>
            </a:extLst>
          </p:cNvPr>
          <p:cNvSpPr>
            <a:spLocks noGrp="1"/>
          </p:cNvSpPr>
          <p:nvPr>
            <p:ph type="title"/>
          </p:nvPr>
        </p:nvSpPr>
        <p:spPr/>
        <p:txBody>
          <a:bodyPr/>
          <a:lstStyle/>
          <a:p>
            <a:r>
              <a:rPr lang="en-GB" sz="4000" dirty="0"/>
              <a:t>Information gain/Reduction of Uncertainty</a:t>
            </a:r>
          </a:p>
        </p:txBody>
      </p:sp>
      <p:sp>
        <p:nvSpPr>
          <p:cNvPr id="5" name="Shape 384">
            <a:extLst>
              <a:ext uri="{FF2B5EF4-FFF2-40B4-BE49-F238E27FC236}">
                <a16:creationId xmlns:a16="http://schemas.microsoft.com/office/drawing/2014/main" id="{45E74D07-7EB0-6ECF-D91A-DEB81E47AD8B}"/>
              </a:ext>
            </a:extLst>
          </p:cNvPr>
          <p:cNvSpPr txBox="1">
            <a:spLocks/>
          </p:cNvSpPr>
          <p:nvPr/>
        </p:nvSpPr>
        <p:spPr>
          <a:xfrm>
            <a:off x="1959221" y="1235520"/>
            <a:ext cx="4142658" cy="4691485"/>
          </a:xfrm>
          <a:prstGeom prst="rect">
            <a:avLst/>
          </a:prstGeom>
        </p:spPr>
        <p:txBody>
          <a:bodyPr>
            <a:normAutofit/>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indent="-274320" defTabSz="365760">
              <a:spcBef>
                <a:spcPts val="400"/>
              </a:spcBef>
              <a:defRPr sz="1920"/>
            </a:pPr>
            <a:r>
              <a:rPr lang="en-GB" sz="1920"/>
              <a:t>It is like playing “20 questions”</a:t>
            </a:r>
          </a:p>
          <a:p>
            <a:pPr marL="274320" indent="-274320" defTabSz="365760">
              <a:spcBef>
                <a:spcPts val="400"/>
              </a:spcBef>
              <a:defRPr sz="1920"/>
            </a:pPr>
            <a:r>
              <a:rPr lang="en-GB" sz="1920"/>
              <a:t>ENTROPY = measure of disorder of a system</a:t>
            </a:r>
          </a:p>
          <a:p>
            <a:pPr marL="674370" lvl="1" indent="-274320" defTabSz="365760">
              <a:spcBef>
                <a:spcPts val="400"/>
              </a:spcBef>
              <a:defRPr sz="1920"/>
            </a:pPr>
            <a:r>
              <a:rPr lang="en-GB" sz="1920"/>
              <a:t>Zero entropy ~ completely homogeneous sample</a:t>
            </a:r>
          </a:p>
          <a:p>
            <a:pPr marL="674370" lvl="1" indent="-274320" defTabSz="365760">
              <a:spcBef>
                <a:spcPts val="400"/>
              </a:spcBef>
              <a:defRPr sz="1920"/>
            </a:pPr>
            <a:r>
              <a:rPr lang="en-GB" sz="1920"/>
              <a:t>Entropy = 1 ~ the sample is equally divided</a:t>
            </a:r>
          </a:p>
          <a:p>
            <a:pPr marL="274320" indent="-274320" defTabSz="365760">
              <a:spcBef>
                <a:spcPts val="400"/>
              </a:spcBef>
              <a:defRPr sz="1920"/>
            </a:pPr>
            <a:endParaRPr lang="en-GB" sz="1920" dirty="0"/>
          </a:p>
        </p:txBody>
      </p:sp>
      <p:pic>
        <p:nvPicPr>
          <p:cNvPr id="6" name="Picture 5" descr="Screen Shot 2016-11-14 at 12.15.11 PM.png">
            <a:extLst>
              <a:ext uri="{FF2B5EF4-FFF2-40B4-BE49-F238E27FC236}">
                <a16:creationId xmlns:a16="http://schemas.microsoft.com/office/drawing/2014/main" id="{EF2A516D-AE6B-B539-6D49-C1F9F61FD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8679" y="3339821"/>
            <a:ext cx="3948384" cy="3172990"/>
          </a:xfrm>
          <a:prstGeom prst="rect">
            <a:avLst/>
          </a:prstGeom>
        </p:spPr>
      </p:pic>
      <p:pic>
        <p:nvPicPr>
          <p:cNvPr id="7" name="Picture 6" descr="Screen Shot 2016-11-14 at 12.26.45 PM.png">
            <a:extLst>
              <a:ext uri="{FF2B5EF4-FFF2-40B4-BE49-F238E27FC236}">
                <a16:creationId xmlns:a16="http://schemas.microsoft.com/office/drawing/2014/main" id="{2419E9B9-2F88-0E1D-AE72-07193F942E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4474" y="1828800"/>
            <a:ext cx="3352800" cy="1066800"/>
          </a:xfrm>
          <a:prstGeom prst="rect">
            <a:avLst/>
          </a:prstGeom>
        </p:spPr>
      </p:pic>
      <p:sp>
        <p:nvSpPr>
          <p:cNvPr id="8" name="TextBox 7">
            <a:extLst>
              <a:ext uri="{FF2B5EF4-FFF2-40B4-BE49-F238E27FC236}">
                <a16:creationId xmlns:a16="http://schemas.microsoft.com/office/drawing/2014/main" id="{9E25DC80-1998-0F50-1B2D-37672D0975E7}"/>
              </a:ext>
            </a:extLst>
          </p:cNvPr>
          <p:cNvSpPr txBox="1"/>
          <p:nvPr/>
        </p:nvSpPr>
        <p:spPr>
          <a:xfrm>
            <a:off x="7481515" y="1399005"/>
            <a:ext cx="1300356" cy="369332"/>
          </a:xfrm>
          <a:prstGeom prst="rect">
            <a:avLst/>
          </a:prstGeom>
          <a:noFill/>
        </p:spPr>
        <p:txBody>
          <a:bodyPr wrap="none" rtlCol="0">
            <a:spAutoFit/>
          </a:bodyPr>
          <a:lstStyle/>
          <a:p>
            <a:r>
              <a:rPr lang="en-US" dirty="0"/>
              <a:t>ENTROPY</a:t>
            </a:r>
          </a:p>
        </p:txBody>
      </p:sp>
      <p:pic>
        <p:nvPicPr>
          <p:cNvPr id="9" name="pasted-image.png">
            <a:extLst>
              <a:ext uri="{FF2B5EF4-FFF2-40B4-BE49-F238E27FC236}">
                <a16:creationId xmlns:a16="http://schemas.microsoft.com/office/drawing/2014/main" id="{284C8C9C-B8CF-F6AD-17D4-38578A65CA1C}"/>
              </a:ext>
            </a:extLst>
          </p:cNvPr>
          <p:cNvPicPr>
            <a:picLocks noChangeAspect="1"/>
          </p:cNvPicPr>
          <p:nvPr/>
        </p:nvPicPr>
        <p:blipFill>
          <a:blip r:embed="rId4"/>
          <a:stretch>
            <a:fillRect/>
          </a:stretch>
        </p:blipFill>
        <p:spPr>
          <a:xfrm>
            <a:off x="1164236" y="3878606"/>
            <a:ext cx="4142658" cy="2048399"/>
          </a:xfrm>
          <a:prstGeom prst="rect">
            <a:avLst/>
          </a:prstGeom>
          <a:ln w="12700">
            <a:miter lim="400000"/>
          </a:ln>
        </p:spPr>
      </p:pic>
    </p:spTree>
    <p:extLst>
      <p:ext uri="{BB962C8B-B14F-4D97-AF65-F5344CB8AC3E}">
        <p14:creationId xmlns:p14="http://schemas.microsoft.com/office/powerpoint/2010/main" val="2585464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6FCBB2-7211-5480-7B7D-C3F6E4C9B274}"/>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3" name="Text Placeholder 2">
            <a:extLst>
              <a:ext uri="{FF2B5EF4-FFF2-40B4-BE49-F238E27FC236}">
                <a16:creationId xmlns:a16="http://schemas.microsoft.com/office/drawing/2014/main" id="{5B53DD95-8C13-862E-5267-A05C1C0FDAF2}"/>
              </a:ext>
            </a:extLst>
          </p:cNvPr>
          <p:cNvSpPr>
            <a:spLocks noGrp="1"/>
          </p:cNvSpPr>
          <p:nvPr>
            <p:ph type="body" sz="quarter" idx="16"/>
          </p:nvPr>
        </p:nvSpPr>
        <p:spPr/>
        <p:txBody>
          <a:bodyPr/>
          <a:lstStyle/>
          <a:p>
            <a:r>
              <a:rPr lang="en-US" dirty="0"/>
              <a:t>Now that we have established how we make a decision in a </a:t>
            </a:r>
            <a:r>
              <a:rPr lang="en-US" dirty="0" err="1"/>
              <a:t>geiven</a:t>
            </a:r>
            <a:r>
              <a:rPr lang="en-US" dirty="0"/>
              <a:t> situation, we can start taking actions to reach our goal</a:t>
            </a:r>
          </a:p>
        </p:txBody>
      </p:sp>
      <p:sp>
        <p:nvSpPr>
          <p:cNvPr id="4" name="Content Placeholder 3">
            <a:extLst>
              <a:ext uri="{FF2B5EF4-FFF2-40B4-BE49-F238E27FC236}">
                <a16:creationId xmlns:a16="http://schemas.microsoft.com/office/drawing/2014/main" id="{8DF08C82-1CCD-002F-86DE-805EF99026C9}"/>
              </a:ext>
            </a:extLst>
          </p:cNvPr>
          <p:cNvSpPr>
            <a:spLocks noGrp="1"/>
          </p:cNvSpPr>
          <p:nvPr>
            <p:ph sz="quarter" idx="15"/>
          </p:nvPr>
        </p:nvSpPr>
        <p:spPr/>
        <p:txBody>
          <a:bodyPr/>
          <a:lstStyle/>
          <a:p>
            <a:endParaRPr lang="en-US"/>
          </a:p>
        </p:txBody>
      </p:sp>
      <p:sp>
        <p:nvSpPr>
          <p:cNvPr id="5" name="Title 4">
            <a:extLst>
              <a:ext uri="{FF2B5EF4-FFF2-40B4-BE49-F238E27FC236}">
                <a16:creationId xmlns:a16="http://schemas.microsoft.com/office/drawing/2014/main" id="{F8728D24-3FEB-BC87-2950-3106B9CCA89E}"/>
              </a:ext>
            </a:extLst>
          </p:cNvPr>
          <p:cNvSpPr>
            <a:spLocks noGrp="1"/>
          </p:cNvSpPr>
          <p:nvPr>
            <p:ph type="title"/>
          </p:nvPr>
        </p:nvSpPr>
        <p:spPr/>
        <p:txBody>
          <a:bodyPr/>
          <a:lstStyle/>
          <a:p>
            <a:r>
              <a:rPr lang="en-US" dirty="0"/>
              <a:t>What action to take?</a:t>
            </a:r>
          </a:p>
        </p:txBody>
      </p:sp>
    </p:spTree>
    <p:extLst>
      <p:ext uri="{BB962C8B-B14F-4D97-AF65-F5344CB8AC3E}">
        <p14:creationId xmlns:p14="http://schemas.microsoft.com/office/powerpoint/2010/main" val="3670463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p:txBody>
          <a:bodyPr/>
          <a:lstStyle/>
          <a:p>
            <a:endParaRPr lang="en-GB"/>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p:txBody>
          <a:bodyPr/>
          <a:lstStyle/>
          <a:p>
            <a:endParaRPr lang="en-GB"/>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16</a:t>
            </a:fld>
            <a:endParaRPr lang="nl-NL"/>
          </a:p>
        </p:txBody>
      </p:sp>
    </p:spTree>
    <p:extLst>
      <p:ext uri="{BB962C8B-B14F-4D97-AF65-F5344CB8AC3E}">
        <p14:creationId xmlns:p14="http://schemas.microsoft.com/office/powerpoint/2010/main" val="1551803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159F0A-D4BB-F6AB-BFBA-7FC24C83931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A6C878E-6624-8940-965B-E61AF946BCDB}" type="slidenum">
              <a:rPr kumimoji="0" lang="nl-NL" sz="1200" b="0" i="0" u="none" strike="noStrike" kern="1200" cap="none" spc="0" normalizeH="0" baseline="0" noProof="0" smtClean="0">
                <a:ln>
                  <a:noFill/>
                </a:ln>
                <a:solidFill>
                  <a:srgbClr val="FFFFFF"/>
                </a:solidFill>
                <a:effectLst/>
                <a:uLnTx/>
                <a:uFillTx/>
                <a:latin typeface="Open Sans" panose="020B0606030504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srgbClr val="FFFFFF"/>
              </a:solidFill>
              <a:effectLst/>
              <a:uLnTx/>
              <a:uFillTx/>
              <a:latin typeface="Open Sans" panose="020B0606030504020204" pitchFamily="34" charset="0"/>
              <a:ea typeface="+mn-ea"/>
              <a:cs typeface="+mn-cs"/>
            </a:endParaRPr>
          </a:p>
        </p:txBody>
      </p:sp>
      <p:sp>
        <p:nvSpPr>
          <p:cNvPr id="3" name="Text Placeholder 2">
            <a:extLst>
              <a:ext uri="{FF2B5EF4-FFF2-40B4-BE49-F238E27FC236}">
                <a16:creationId xmlns:a16="http://schemas.microsoft.com/office/drawing/2014/main" id="{6FDBF1FB-6701-1073-3E53-E21FB559A3CE}"/>
              </a:ext>
            </a:extLst>
          </p:cNvPr>
          <p:cNvSpPr>
            <a:spLocks noGrp="1"/>
          </p:cNvSpPr>
          <p:nvPr>
            <p:ph type="body" sz="quarter" idx="16"/>
          </p:nvPr>
        </p:nvSpPr>
        <p:spPr/>
        <p:txBody>
          <a:bodyPr/>
          <a:lstStyle/>
          <a:p>
            <a:r>
              <a:rPr lang="en-US" b="1" i="0" dirty="0">
                <a:solidFill>
                  <a:srgbClr val="3C454E"/>
                </a:solidFill>
                <a:effectLst/>
                <a:latin typeface="Roboto-Slab"/>
              </a:rPr>
              <a:t>Learning Objectives</a:t>
            </a:r>
          </a:p>
          <a:p>
            <a:endParaRPr lang="en-GB" dirty="0"/>
          </a:p>
        </p:txBody>
      </p:sp>
      <p:sp>
        <p:nvSpPr>
          <p:cNvPr id="4" name="Content Placeholder 3">
            <a:extLst>
              <a:ext uri="{FF2B5EF4-FFF2-40B4-BE49-F238E27FC236}">
                <a16:creationId xmlns:a16="http://schemas.microsoft.com/office/drawing/2014/main" id="{7459E59E-DB3F-2F0C-10CC-039F8E47565C}"/>
              </a:ext>
            </a:extLst>
          </p:cNvPr>
          <p:cNvSpPr>
            <a:spLocks noGrp="1"/>
          </p:cNvSpPr>
          <p:nvPr>
            <p:ph sz="quarter" idx="15"/>
          </p:nvPr>
        </p:nvSpPr>
        <p:spPr/>
        <p:txBody>
          <a:bodyPr/>
          <a:lstStyle/>
          <a:p>
            <a:r>
              <a:rPr lang="en-GB" dirty="0"/>
              <a:t>Sample relevant real-world input required for situational awareness &amp; reinforcement learning.</a:t>
            </a:r>
          </a:p>
          <a:p>
            <a:r>
              <a:rPr lang="en-GB" dirty="0"/>
              <a:t>Sample cognitive processes used to process relevant real-world input required for situational awareness &amp; reinforcement learning.</a:t>
            </a:r>
          </a:p>
          <a:p>
            <a:r>
              <a:rPr lang="en-GB" dirty="0"/>
              <a:t>Using situational awareness &amp; reinforcement learning to respond.</a:t>
            </a:r>
            <a:endParaRPr lang="en-NL" dirty="0"/>
          </a:p>
          <a:p>
            <a:pPr marL="0" indent="0">
              <a:buNone/>
            </a:pPr>
            <a:r>
              <a:rPr lang="en-NL" dirty="0">
                <a:sym typeface="Wingdings" panose="05000000000000000000" pitchFamily="2" charset="2"/>
              </a:rPr>
              <a:t>	 feeds into our reinforcement learning algorithm &amp; symbolic AI and helps to 	optimize it</a:t>
            </a:r>
            <a:endParaRPr lang="en-GB" dirty="0"/>
          </a:p>
        </p:txBody>
      </p:sp>
      <p:sp>
        <p:nvSpPr>
          <p:cNvPr id="5" name="Title 4">
            <a:extLst>
              <a:ext uri="{FF2B5EF4-FFF2-40B4-BE49-F238E27FC236}">
                <a16:creationId xmlns:a16="http://schemas.microsoft.com/office/drawing/2014/main" id="{CD434AF3-E52B-8D05-88D5-F10A3CA26AB3}"/>
              </a:ext>
            </a:extLst>
          </p:cNvPr>
          <p:cNvSpPr>
            <a:spLocks noGrp="1"/>
          </p:cNvSpPr>
          <p:nvPr>
            <p:ph type="title"/>
          </p:nvPr>
        </p:nvSpPr>
        <p:spPr/>
        <p:txBody>
          <a:bodyPr/>
          <a:lstStyle/>
          <a:p>
            <a:r>
              <a:rPr lang="en-NL" dirty="0"/>
              <a:t>What we learn and why</a:t>
            </a:r>
            <a:endParaRPr lang="en-GB" dirty="0"/>
          </a:p>
        </p:txBody>
      </p:sp>
    </p:spTree>
    <p:extLst>
      <p:ext uri="{BB962C8B-B14F-4D97-AF65-F5344CB8AC3E}">
        <p14:creationId xmlns:p14="http://schemas.microsoft.com/office/powerpoint/2010/main" val="3399342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C46D66-DE81-750B-4ED3-BEB939C9980C}"/>
              </a:ext>
            </a:extLst>
          </p:cNvPr>
          <p:cNvSpPr>
            <a:spLocks noGrp="1"/>
          </p:cNvSpPr>
          <p:nvPr>
            <p:ph type="sldNum" sz="quarter" idx="12"/>
          </p:nvPr>
        </p:nvSpPr>
        <p:spPr/>
        <p:txBody>
          <a:bodyPr/>
          <a:lstStyle/>
          <a:p>
            <a:fld id="{AA6C878E-6624-8940-965B-E61AF946BCDB}" type="slidenum">
              <a:rPr lang="nl-NL" smtClean="0"/>
              <a:t>3</a:t>
            </a:fld>
            <a:endParaRPr lang="nl-NL"/>
          </a:p>
        </p:txBody>
      </p:sp>
      <p:sp>
        <p:nvSpPr>
          <p:cNvPr id="3" name="Content Placeholder 2">
            <a:extLst>
              <a:ext uri="{FF2B5EF4-FFF2-40B4-BE49-F238E27FC236}">
                <a16:creationId xmlns:a16="http://schemas.microsoft.com/office/drawing/2014/main" id="{00BC7163-A465-DA98-36A3-0D8B13F78F7A}"/>
              </a:ext>
            </a:extLst>
          </p:cNvPr>
          <p:cNvSpPr>
            <a:spLocks noGrp="1"/>
          </p:cNvSpPr>
          <p:nvPr>
            <p:ph sz="quarter" idx="15"/>
          </p:nvPr>
        </p:nvSpPr>
        <p:spPr/>
        <p:txBody>
          <a:bodyPr/>
          <a:lstStyle/>
          <a:p>
            <a:endParaRPr lang="en-US"/>
          </a:p>
        </p:txBody>
      </p:sp>
      <p:sp>
        <p:nvSpPr>
          <p:cNvPr id="4" name="Title 3">
            <a:extLst>
              <a:ext uri="{FF2B5EF4-FFF2-40B4-BE49-F238E27FC236}">
                <a16:creationId xmlns:a16="http://schemas.microsoft.com/office/drawing/2014/main" id="{2E39A329-1734-BC73-4042-ECCB1FFC6AC9}"/>
              </a:ext>
            </a:extLst>
          </p:cNvPr>
          <p:cNvSpPr>
            <a:spLocks noGrp="1"/>
          </p:cNvSpPr>
          <p:nvPr>
            <p:ph type="title"/>
          </p:nvPr>
        </p:nvSpPr>
        <p:spPr/>
        <p:txBody>
          <a:bodyPr/>
          <a:lstStyle/>
          <a:p>
            <a:r>
              <a:rPr lang="en-US" dirty="0"/>
              <a:t>What is situational awareness?</a:t>
            </a:r>
          </a:p>
        </p:txBody>
      </p:sp>
    </p:spTree>
    <p:extLst>
      <p:ext uri="{BB962C8B-B14F-4D97-AF65-F5344CB8AC3E}">
        <p14:creationId xmlns:p14="http://schemas.microsoft.com/office/powerpoint/2010/main" val="2559516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24C08C-3CA6-DC77-A259-E82009C52E4C}"/>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3" name="Text Placeholder 2">
            <a:extLst>
              <a:ext uri="{FF2B5EF4-FFF2-40B4-BE49-F238E27FC236}">
                <a16:creationId xmlns:a16="http://schemas.microsoft.com/office/drawing/2014/main" id="{344DCB44-287B-B013-5295-8A72166FA15B}"/>
              </a:ext>
            </a:extLst>
          </p:cNvPr>
          <p:cNvSpPr>
            <a:spLocks noGrp="1"/>
          </p:cNvSpPr>
          <p:nvPr>
            <p:ph type="body" sz="quarter" idx="16"/>
          </p:nvPr>
        </p:nvSpPr>
        <p:spPr/>
        <p:txBody>
          <a:bodyPr/>
          <a:lstStyle/>
          <a:p>
            <a:r>
              <a:rPr lang="en-US" dirty="0"/>
              <a:t>What input do we need to understand a given situation?</a:t>
            </a:r>
          </a:p>
        </p:txBody>
      </p:sp>
      <p:sp>
        <p:nvSpPr>
          <p:cNvPr id="4" name="Content Placeholder 3">
            <a:extLst>
              <a:ext uri="{FF2B5EF4-FFF2-40B4-BE49-F238E27FC236}">
                <a16:creationId xmlns:a16="http://schemas.microsoft.com/office/drawing/2014/main" id="{19534A97-1AFF-63BE-AC1F-423611BA8C1F}"/>
              </a:ext>
            </a:extLst>
          </p:cNvPr>
          <p:cNvSpPr>
            <a:spLocks noGrp="1"/>
          </p:cNvSpPr>
          <p:nvPr>
            <p:ph sz="quarter" idx="15"/>
          </p:nvPr>
        </p:nvSpPr>
        <p:spPr/>
        <p:txBody>
          <a:bodyPr/>
          <a:lstStyle/>
          <a:p>
            <a:r>
              <a:rPr lang="en-US" dirty="0"/>
              <a:t>Conceptual understanding of the individual element of the environment</a:t>
            </a:r>
          </a:p>
          <a:p>
            <a:r>
              <a:rPr lang="en-US" dirty="0"/>
              <a:t>Prior-knowledge of individual elements which situation</a:t>
            </a:r>
          </a:p>
          <a:p>
            <a:r>
              <a:rPr lang="en-US" dirty="0"/>
              <a:t>Causal relationships between the individual elements</a:t>
            </a:r>
          </a:p>
        </p:txBody>
      </p:sp>
      <p:sp>
        <p:nvSpPr>
          <p:cNvPr id="5" name="Title 4">
            <a:extLst>
              <a:ext uri="{FF2B5EF4-FFF2-40B4-BE49-F238E27FC236}">
                <a16:creationId xmlns:a16="http://schemas.microsoft.com/office/drawing/2014/main" id="{726BE4A3-DE3F-1595-E64C-D2B61E273416}"/>
              </a:ext>
            </a:extLst>
          </p:cNvPr>
          <p:cNvSpPr>
            <a:spLocks noGrp="1"/>
          </p:cNvSpPr>
          <p:nvPr>
            <p:ph type="title"/>
          </p:nvPr>
        </p:nvSpPr>
        <p:spPr/>
        <p:txBody>
          <a:bodyPr/>
          <a:lstStyle/>
          <a:p>
            <a:r>
              <a:rPr lang="en-US" dirty="0"/>
              <a:t>How do I achieve situational awareness</a:t>
            </a:r>
          </a:p>
        </p:txBody>
      </p:sp>
    </p:spTree>
    <p:extLst>
      <p:ext uri="{BB962C8B-B14F-4D97-AF65-F5344CB8AC3E}">
        <p14:creationId xmlns:p14="http://schemas.microsoft.com/office/powerpoint/2010/main" val="4158796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783745-06EE-6EEA-D6AA-55EA9CC37F3D}"/>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4" name="Title 3">
            <a:extLst>
              <a:ext uri="{FF2B5EF4-FFF2-40B4-BE49-F238E27FC236}">
                <a16:creationId xmlns:a16="http://schemas.microsoft.com/office/drawing/2014/main" id="{20BC5D99-B0ED-0BF5-D620-ED418F95826F}"/>
              </a:ext>
            </a:extLst>
          </p:cNvPr>
          <p:cNvSpPr>
            <a:spLocks noGrp="1"/>
          </p:cNvSpPr>
          <p:nvPr>
            <p:ph type="title"/>
          </p:nvPr>
        </p:nvSpPr>
        <p:spPr/>
        <p:txBody>
          <a:bodyPr/>
          <a:lstStyle/>
          <a:p>
            <a:r>
              <a:rPr lang="en-NL" dirty="0"/>
              <a:t>Working Memory</a:t>
            </a:r>
            <a:endParaRPr lang="en-GB" dirty="0"/>
          </a:p>
        </p:txBody>
      </p:sp>
      <p:pic>
        <p:nvPicPr>
          <p:cNvPr id="5" name="Picture 4">
            <a:extLst>
              <a:ext uri="{FF2B5EF4-FFF2-40B4-BE49-F238E27FC236}">
                <a16:creationId xmlns:a16="http://schemas.microsoft.com/office/drawing/2014/main" id="{F72178CC-6836-F144-F141-413A85B7D77D}"/>
              </a:ext>
            </a:extLst>
          </p:cNvPr>
          <p:cNvPicPr>
            <a:picLocks noChangeAspect="1"/>
          </p:cNvPicPr>
          <p:nvPr/>
        </p:nvPicPr>
        <p:blipFill>
          <a:blip r:embed="rId2"/>
          <a:stretch>
            <a:fillRect/>
          </a:stretch>
        </p:blipFill>
        <p:spPr>
          <a:xfrm>
            <a:off x="457201" y="1178489"/>
            <a:ext cx="7767768" cy="4691941"/>
          </a:xfrm>
          <a:prstGeom prst="rect">
            <a:avLst/>
          </a:prstGeom>
        </p:spPr>
      </p:pic>
      <p:sp>
        <p:nvSpPr>
          <p:cNvPr id="6" name="TextBox 5">
            <a:extLst>
              <a:ext uri="{FF2B5EF4-FFF2-40B4-BE49-F238E27FC236}">
                <a16:creationId xmlns:a16="http://schemas.microsoft.com/office/drawing/2014/main" id="{735BF36D-654C-4E68-767A-D843E7C28C37}"/>
              </a:ext>
            </a:extLst>
          </p:cNvPr>
          <p:cNvSpPr txBox="1"/>
          <p:nvPr/>
        </p:nvSpPr>
        <p:spPr>
          <a:xfrm>
            <a:off x="9093121" y="5337830"/>
            <a:ext cx="1957883" cy="369332"/>
          </a:xfrm>
          <a:prstGeom prst="rect">
            <a:avLst/>
          </a:prstGeom>
          <a:noFill/>
        </p:spPr>
        <p:txBody>
          <a:bodyPr wrap="square" rtlCol="0">
            <a:spAutoFit/>
          </a:bodyPr>
          <a:lstStyle/>
          <a:p>
            <a:r>
              <a:rPr lang="en-US" dirty="0" err="1"/>
              <a:t>Baddeley</a:t>
            </a:r>
            <a:r>
              <a:rPr lang="en-US" dirty="0"/>
              <a:t>, 2012</a:t>
            </a:r>
          </a:p>
        </p:txBody>
      </p:sp>
    </p:spTree>
    <p:extLst>
      <p:ext uri="{BB962C8B-B14F-4D97-AF65-F5344CB8AC3E}">
        <p14:creationId xmlns:p14="http://schemas.microsoft.com/office/powerpoint/2010/main" val="387341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9882CB-6DDC-7963-61B0-6E60A173A751}"/>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3" name="Content Placeholder 2">
            <a:extLst>
              <a:ext uri="{FF2B5EF4-FFF2-40B4-BE49-F238E27FC236}">
                <a16:creationId xmlns:a16="http://schemas.microsoft.com/office/drawing/2014/main" id="{0C7874CC-6A32-D282-89DF-679AF487986C}"/>
              </a:ext>
            </a:extLst>
          </p:cNvPr>
          <p:cNvSpPr>
            <a:spLocks noGrp="1"/>
          </p:cNvSpPr>
          <p:nvPr>
            <p:ph sz="quarter" idx="15"/>
          </p:nvPr>
        </p:nvSpPr>
        <p:spPr/>
        <p:txBody>
          <a:bodyPr/>
          <a:lstStyle/>
          <a:p>
            <a:r>
              <a:rPr lang="en-US" dirty="0"/>
              <a:t>Most important component of WM</a:t>
            </a:r>
          </a:p>
          <a:p>
            <a:r>
              <a:rPr lang="en-US" dirty="0"/>
              <a:t>Has limited capacity, deals with demanding cognitive tasks, resembles attention</a:t>
            </a:r>
          </a:p>
          <a:p>
            <a:r>
              <a:rPr lang="en-US" dirty="0"/>
              <a:t>Is related to executive processes (processes that organize and coordinate the functioning of the cognitive system to achieve current goals)</a:t>
            </a:r>
          </a:p>
          <a:p>
            <a:pPr marL="0" indent="0">
              <a:buNone/>
            </a:pPr>
            <a:br>
              <a:rPr lang="en-US" dirty="0"/>
            </a:br>
            <a:r>
              <a:rPr lang="en-US" dirty="0"/>
              <a:t>Baddeley (1996 – cf. Miyake et al.):</a:t>
            </a:r>
          </a:p>
          <a:p>
            <a:pPr marL="0" indent="0">
              <a:buNone/>
            </a:pPr>
            <a:r>
              <a:rPr lang="en-US" dirty="0"/>
              <a:t>	- focusing attention or concentration</a:t>
            </a:r>
          </a:p>
          <a:p>
            <a:pPr marL="0" indent="0">
              <a:buNone/>
            </a:pPr>
            <a:r>
              <a:rPr lang="en-US" dirty="0"/>
              <a:t>	- dividing attention between two stimulus streams</a:t>
            </a:r>
          </a:p>
          <a:p>
            <a:pPr marL="0" indent="0">
              <a:buNone/>
            </a:pPr>
            <a:r>
              <a:rPr lang="en-US" dirty="0"/>
              <a:t>	- switching attention between tasks</a:t>
            </a:r>
          </a:p>
          <a:p>
            <a:pPr marL="0" indent="0">
              <a:buNone/>
            </a:pPr>
            <a:r>
              <a:rPr lang="en-US" dirty="0"/>
              <a:t>	- interfacing with long-term memory</a:t>
            </a:r>
          </a:p>
          <a:p>
            <a:endParaRPr lang="en-GB" dirty="0"/>
          </a:p>
        </p:txBody>
      </p:sp>
      <p:sp>
        <p:nvSpPr>
          <p:cNvPr id="4" name="Title 3">
            <a:extLst>
              <a:ext uri="{FF2B5EF4-FFF2-40B4-BE49-F238E27FC236}">
                <a16:creationId xmlns:a16="http://schemas.microsoft.com/office/drawing/2014/main" id="{02CF9378-062C-CAF5-A76C-0714500926DC}"/>
              </a:ext>
            </a:extLst>
          </p:cNvPr>
          <p:cNvSpPr>
            <a:spLocks noGrp="1"/>
          </p:cNvSpPr>
          <p:nvPr>
            <p:ph type="title"/>
          </p:nvPr>
        </p:nvSpPr>
        <p:spPr/>
        <p:txBody>
          <a:bodyPr/>
          <a:lstStyle/>
          <a:p>
            <a:r>
              <a:rPr lang="en-US" dirty="0"/>
              <a:t>Central executive</a:t>
            </a:r>
            <a:endParaRPr lang="en-GB" dirty="0"/>
          </a:p>
        </p:txBody>
      </p:sp>
    </p:spTree>
    <p:extLst>
      <p:ext uri="{BB962C8B-B14F-4D97-AF65-F5344CB8AC3E}">
        <p14:creationId xmlns:p14="http://schemas.microsoft.com/office/powerpoint/2010/main" val="238121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E62A8-A773-AB2C-92AD-168E36E71019}"/>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3" name="Content Placeholder 2">
            <a:extLst>
              <a:ext uri="{FF2B5EF4-FFF2-40B4-BE49-F238E27FC236}">
                <a16:creationId xmlns:a16="http://schemas.microsoft.com/office/drawing/2014/main" id="{149A2831-E818-5E2F-584E-DF60768F8DCC}"/>
              </a:ext>
            </a:extLst>
          </p:cNvPr>
          <p:cNvSpPr>
            <a:spLocks noGrp="1"/>
          </p:cNvSpPr>
          <p:nvPr>
            <p:ph sz="quarter" idx="15"/>
          </p:nvPr>
        </p:nvSpPr>
        <p:spPr/>
        <p:txBody>
          <a:bodyPr/>
          <a:lstStyle/>
          <a:p>
            <a:r>
              <a:rPr lang="nl-NL" b="1" dirty="0" err="1"/>
              <a:t>Familiarity</a:t>
            </a:r>
            <a:r>
              <a:rPr lang="nl-NL" dirty="0"/>
              <a:t> – </a:t>
            </a:r>
            <a:r>
              <a:rPr lang="nl-NL" dirty="0" err="1"/>
              <a:t>observer</a:t>
            </a:r>
            <a:r>
              <a:rPr lang="nl-NL" dirty="0"/>
              <a:t> </a:t>
            </a:r>
            <a:r>
              <a:rPr lang="nl-NL" dirty="0" err="1"/>
              <a:t>knowing</a:t>
            </a:r>
            <a:r>
              <a:rPr lang="nl-NL" dirty="0"/>
              <a:t> </a:t>
            </a:r>
            <a:r>
              <a:rPr lang="nl-NL" dirty="0" err="1"/>
              <a:t>an</a:t>
            </a:r>
            <a:r>
              <a:rPr lang="nl-NL" dirty="0"/>
              <a:t> item is </a:t>
            </a:r>
            <a:r>
              <a:rPr lang="nl-NL" dirty="0" err="1"/>
              <a:t>old</a:t>
            </a:r>
            <a:r>
              <a:rPr lang="nl-NL" dirty="0"/>
              <a:t> or new, without </a:t>
            </a:r>
            <a:r>
              <a:rPr lang="nl-NL" dirty="0" err="1"/>
              <a:t>having</a:t>
            </a:r>
            <a:r>
              <a:rPr lang="nl-NL" dirty="0"/>
              <a:t> </a:t>
            </a:r>
            <a:r>
              <a:rPr lang="nl-NL" dirty="0" err="1"/>
              <a:t>specific</a:t>
            </a:r>
            <a:r>
              <a:rPr lang="nl-NL" dirty="0"/>
              <a:t> details </a:t>
            </a:r>
            <a:r>
              <a:rPr lang="nl-NL" dirty="0" err="1"/>
              <a:t>associated</a:t>
            </a:r>
            <a:r>
              <a:rPr lang="nl-NL" dirty="0"/>
              <a:t> </a:t>
            </a:r>
            <a:r>
              <a:rPr lang="nl-NL" dirty="0" err="1"/>
              <a:t>with</a:t>
            </a:r>
            <a:r>
              <a:rPr lang="nl-NL" dirty="0"/>
              <a:t> </a:t>
            </a:r>
            <a:r>
              <a:rPr lang="nl-NL" dirty="0" err="1"/>
              <a:t>that</a:t>
            </a:r>
            <a:r>
              <a:rPr lang="nl-NL" dirty="0"/>
              <a:t> memory; </a:t>
            </a:r>
            <a:r>
              <a:rPr lang="nl-NL" dirty="0" err="1"/>
              <a:t>the</a:t>
            </a:r>
            <a:r>
              <a:rPr lang="nl-NL" dirty="0"/>
              <a:t> </a:t>
            </a:r>
            <a:r>
              <a:rPr lang="nl-NL" dirty="0" err="1"/>
              <a:t>process</a:t>
            </a:r>
            <a:r>
              <a:rPr lang="nl-NL" dirty="0"/>
              <a:t> of </a:t>
            </a:r>
            <a:r>
              <a:rPr lang="nl-NL" dirty="0" err="1"/>
              <a:t>recognizing</a:t>
            </a:r>
            <a:r>
              <a:rPr lang="nl-NL" dirty="0"/>
              <a:t> </a:t>
            </a:r>
            <a:r>
              <a:rPr lang="nl-NL" dirty="0" err="1"/>
              <a:t>an</a:t>
            </a:r>
            <a:r>
              <a:rPr lang="nl-NL" dirty="0"/>
              <a:t> item on </a:t>
            </a:r>
            <a:r>
              <a:rPr lang="nl-NL" dirty="0" err="1"/>
              <a:t>the</a:t>
            </a:r>
            <a:r>
              <a:rPr lang="nl-NL" dirty="0"/>
              <a:t> basis of </a:t>
            </a:r>
            <a:r>
              <a:rPr lang="nl-NL" dirty="0" err="1"/>
              <a:t>its</a:t>
            </a:r>
            <a:r>
              <a:rPr lang="nl-NL" dirty="0"/>
              <a:t> </a:t>
            </a:r>
            <a:r>
              <a:rPr lang="nl-NL" dirty="0" err="1"/>
              <a:t>perceived</a:t>
            </a:r>
            <a:r>
              <a:rPr lang="nl-NL" dirty="0"/>
              <a:t> memory </a:t>
            </a:r>
            <a:r>
              <a:rPr lang="nl-NL" dirty="0" err="1"/>
              <a:t>strength</a:t>
            </a:r>
            <a:r>
              <a:rPr lang="nl-NL" dirty="0"/>
              <a:t> but without retrieval of </a:t>
            </a:r>
            <a:r>
              <a:rPr lang="nl-NL" dirty="0" err="1"/>
              <a:t>any</a:t>
            </a:r>
            <a:r>
              <a:rPr lang="nl-NL" dirty="0"/>
              <a:t> </a:t>
            </a:r>
            <a:r>
              <a:rPr lang="nl-NL" dirty="0" err="1"/>
              <a:t>specific</a:t>
            </a:r>
            <a:r>
              <a:rPr lang="nl-NL" dirty="0"/>
              <a:t> details </a:t>
            </a:r>
            <a:r>
              <a:rPr lang="nl-NL" dirty="0" err="1"/>
              <a:t>about</a:t>
            </a:r>
            <a:r>
              <a:rPr lang="nl-NL" dirty="0"/>
              <a:t> </a:t>
            </a:r>
            <a:r>
              <a:rPr lang="nl-NL" dirty="0" err="1"/>
              <a:t>the</a:t>
            </a:r>
            <a:r>
              <a:rPr lang="nl-NL" dirty="0"/>
              <a:t> </a:t>
            </a:r>
            <a:r>
              <a:rPr lang="nl-NL" dirty="0" err="1"/>
              <a:t>study</a:t>
            </a:r>
            <a:r>
              <a:rPr lang="nl-NL" dirty="0"/>
              <a:t> episode</a:t>
            </a:r>
            <a:endParaRPr lang="en-NL" dirty="0"/>
          </a:p>
          <a:p>
            <a:endParaRPr lang="nl-NL" dirty="0"/>
          </a:p>
          <a:p>
            <a:r>
              <a:rPr lang="nl-NL" b="1" dirty="0" err="1"/>
              <a:t>Recollection</a:t>
            </a:r>
            <a:r>
              <a:rPr lang="nl-NL" dirty="0"/>
              <a:t> – </a:t>
            </a:r>
            <a:r>
              <a:rPr lang="nl-NL" dirty="0" err="1"/>
              <a:t>observer</a:t>
            </a:r>
            <a:r>
              <a:rPr lang="nl-NL" dirty="0"/>
              <a:t> </a:t>
            </a:r>
            <a:r>
              <a:rPr lang="nl-NL" dirty="0" err="1"/>
              <a:t>accessing</a:t>
            </a:r>
            <a:r>
              <a:rPr lang="nl-NL" dirty="0"/>
              <a:t> </a:t>
            </a:r>
            <a:r>
              <a:rPr lang="nl-NL" dirty="0" err="1"/>
              <a:t>specific</a:t>
            </a:r>
            <a:r>
              <a:rPr lang="nl-NL" dirty="0"/>
              <a:t> details </a:t>
            </a:r>
            <a:r>
              <a:rPr lang="nl-NL" dirty="0" err="1"/>
              <a:t>about</a:t>
            </a:r>
            <a:r>
              <a:rPr lang="nl-NL" dirty="0"/>
              <a:t> a </a:t>
            </a:r>
            <a:r>
              <a:rPr lang="nl-NL" dirty="0" err="1"/>
              <a:t>previously</a:t>
            </a:r>
            <a:r>
              <a:rPr lang="nl-NL" dirty="0"/>
              <a:t> </a:t>
            </a:r>
            <a:r>
              <a:rPr lang="nl-NL" dirty="0" err="1"/>
              <a:t>experienced</a:t>
            </a:r>
            <a:r>
              <a:rPr lang="nl-NL" dirty="0"/>
              <a:t> item</a:t>
            </a:r>
          </a:p>
          <a:p>
            <a:endParaRPr lang="nl-NL" dirty="0"/>
          </a:p>
          <a:p>
            <a:endParaRPr lang="nl-NL" dirty="0"/>
          </a:p>
          <a:p>
            <a:endParaRPr lang="en-GB" dirty="0"/>
          </a:p>
        </p:txBody>
      </p:sp>
      <p:sp>
        <p:nvSpPr>
          <p:cNvPr id="4" name="Title 3">
            <a:extLst>
              <a:ext uri="{FF2B5EF4-FFF2-40B4-BE49-F238E27FC236}">
                <a16:creationId xmlns:a16="http://schemas.microsoft.com/office/drawing/2014/main" id="{909BC217-039A-8F67-BB35-F4D61FC23D84}"/>
              </a:ext>
            </a:extLst>
          </p:cNvPr>
          <p:cNvSpPr>
            <a:spLocks noGrp="1"/>
          </p:cNvSpPr>
          <p:nvPr>
            <p:ph type="title"/>
          </p:nvPr>
        </p:nvSpPr>
        <p:spPr/>
        <p:txBody>
          <a:bodyPr/>
          <a:lstStyle/>
          <a:p>
            <a:r>
              <a:rPr lang="nl-NL" dirty="0"/>
              <a:t>LTM: </a:t>
            </a:r>
            <a:r>
              <a:rPr lang="nl-NL" dirty="0" err="1"/>
              <a:t>Familiarity</a:t>
            </a:r>
            <a:r>
              <a:rPr lang="nl-NL" dirty="0"/>
              <a:t> vs. </a:t>
            </a:r>
            <a:r>
              <a:rPr lang="nl-NL" dirty="0" err="1"/>
              <a:t>Recollection</a:t>
            </a:r>
            <a:endParaRPr lang="en-GB" dirty="0"/>
          </a:p>
        </p:txBody>
      </p:sp>
    </p:spTree>
    <p:extLst>
      <p:ext uri="{BB962C8B-B14F-4D97-AF65-F5344CB8AC3E}">
        <p14:creationId xmlns:p14="http://schemas.microsoft.com/office/powerpoint/2010/main" val="3169760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F64239-F08F-74BB-5CAB-8EE3920F99A9}"/>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4" name="Title 3">
            <a:extLst>
              <a:ext uri="{FF2B5EF4-FFF2-40B4-BE49-F238E27FC236}">
                <a16:creationId xmlns:a16="http://schemas.microsoft.com/office/drawing/2014/main" id="{3F43EFA5-4D7F-0FA0-CF9F-EA41467CA15B}"/>
              </a:ext>
            </a:extLst>
          </p:cNvPr>
          <p:cNvSpPr>
            <a:spLocks noGrp="1"/>
          </p:cNvSpPr>
          <p:nvPr>
            <p:ph type="title"/>
          </p:nvPr>
        </p:nvSpPr>
        <p:spPr/>
        <p:txBody>
          <a:bodyPr/>
          <a:lstStyle/>
          <a:p>
            <a:r>
              <a:rPr lang="nl-NL" sz="3200" dirty="0" err="1"/>
              <a:t>Familiarity</a:t>
            </a:r>
            <a:r>
              <a:rPr lang="nl-NL" sz="3200" dirty="0"/>
              <a:t> vs. </a:t>
            </a:r>
            <a:r>
              <a:rPr lang="nl-NL" sz="3200" dirty="0" err="1"/>
              <a:t>Recollection</a:t>
            </a:r>
            <a:r>
              <a:rPr lang="nl-NL" sz="3200" dirty="0"/>
              <a:t>: The DPSD </a:t>
            </a:r>
            <a:r>
              <a:rPr lang="nl-NL" sz="3200" dirty="0" err="1"/>
              <a:t>and</a:t>
            </a:r>
            <a:r>
              <a:rPr lang="nl-NL" sz="3200" dirty="0"/>
              <a:t> CDP </a:t>
            </a:r>
            <a:r>
              <a:rPr lang="nl-NL" sz="3200" dirty="0" err="1"/>
              <a:t>Models</a:t>
            </a:r>
            <a:endParaRPr lang="en-GB" sz="3200" dirty="0"/>
          </a:p>
        </p:txBody>
      </p:sp>
      <p:pic>
        <p:nvPicPr>
          <p:cNvPr id="5" name="Picture 4">
            <a:extLst>
              <a:ext uri="{FF2B5EF4-FFF2-40B4-BE49-F238E27FC236}">
                <a16:creationId xmlns:a16="http://schemas.microsoft.com/office/drawing/2014/main" id="{D27EF79E-3AE5-B766-DA60-D074B0917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925" y="1346661"/>
            <a:ext cx="9970329" cy="4487262"/>
          </a:xfrm>
          <a:prstGeom prst="rect">
            <a:avLst/>
          </a:prstGeom>
        </p:spPr>
      </p:pic>
    </p:spTree>
    <p:extLst>
      <p:ext uri="{BB962C8B-B14F-4D97-AF65-F5344CB8AC3E}">
        <p14:creationId xmlns:p14="http://schemas.microsoft.com/office/powerpoint/2010/main" val="1305791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7F5ADD-66CB-C22B-8F01-006BA2409640}"/>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3" name="Content Placeholder 2">
            <a:extLst>
              <a:ext uri="{FF2B5EF4-FFF2-40B4-BE49-F238E27FC236}">
                <a16:creationId xmlns:a16="http://schemas.microsoft.com/office/drawing/2014/main" id="{C4EB0F0F-65F3-6B09-60DB-679A64819612}"/>
              </a:ext>
            </a:extLst>
          </p:cNvPr>
          <p:cNvSpPr>
            <a:spLocks noGrp="1"/>
          </p:cNvSpPr>
          <p:nvPr>
            <p:ph sz="quarter" idx="15"/>
          </p:nvPr>
        </p:nvSpPr>
        <p:spPr>
          <a:xfrm>
            <a:off x="537882" y="1471381"/>
            <a:ext cx="3639263" cy="4154984"/>
          </a:xfrm>
        </p:spPr>
        <p:txBody>
          <a:bodyPr/>
          <a:lstStyle/>
          <a:p>
            <a:r>
              <a:rPr lang="en-US" dirty="0"/>
              <a:t>Dependent on situational awareness</a:t>
            </a:r>
          </a:p>
          <a:p>
            <a:r>
              <a:rPr lang="en-US" dirty="0"/>
              <a:t>Dependent on the (un)certainty of the environment and processes within</a:t>
            </a:r>
          </a:p>
          <a:p>
            <a:r>
              <a:rPr lang="en-US" dirty="0"/>
              <a:t>Dependent on </a:t>
            </a:r>
            <a:r>
              <a:rPr lang="en-US"/>
              <a:t>agent motivation</a:t>
            </a:r>
          </a:p>
          <a:p>
            <a:endParaRPr lang="en-US" dirty="0"/>
          </a:p>
          <a:p>
            <a:endParaRPr lang="en-US" dirty="0"/>
          </a:p>
        </p:txBody>
      </p:sp>
      <p:sp>
        <p:nvSpPr>
          <p:cNvPr id="4" name="Title 3">
            <a:extLst>
              <a:ext uri="{FF2B5EF4-FFF2-40B4-BE49-F238E27FC236}">
                <a16:creationId xmlns:a16="http://schemas.microsoft.com/office/drawing/2014/main" id="{E941864C-7531-8C22-22A6-170401A6F967}"/>
              </a:ext>
            </a:extLst>
          </p:cNvPr>
          <p:cNvSpPr>
            <a:spLocks noGrp="1"/>
          </p:cNvSpPr>
          <p:nvPr>
            <p:ph type="title"/>
          </p:nvPr>
        </p:nvSpPr>
        <p:spPr/>
        <p:txBody>
          <a:bodyPr/>
          <a:lstStyle/>
          <a:p>
            <a:r>
              <a:rPr lang="en-US" dirty="0"/>
              <a:t>What is a decision?</a:t>
            </a:r>
          </a:p>
        </p:txBody>
      </p:sp>
      <p:pic>
        <p:nvPicPr>
          <p:cNvPr id="5" name="Picture 4" descr="Screen Shot 2017-09-01 at 10.29.40 AM.png">
            <a:extLst>
              <a:ext uri="{FF2B5EF4-FFF2-40B4-BE49-F238E27FC236}">
                <a16:creationId xmlns:a16="http://schemas.microsoft.com/office/drawing/2014/main" id="{BD8BEA01-1510-EE27-B257-AD6808587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210" y="1280161"/>
            <a:ext cx="7657432" cy="4546600"/>
          </a:xfrm>
          <a:prstGeom prst="rect">
            <a:avLst/>
          </a:prstGeom>
        </p:spPr>
      </p:pic>
    </p:spTree>
    <p:extLst>
      <p:ext uri="{BB962C8B-B14F-4D97-AF65-F5344CB8AC3E}">
        <p14:creationId xmlns:p14="http://schemas.microsoft.com/office/powerpoint/2010/main" val="1321960479"/>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Props1.xml><?xml version="1.0" encoding="utf-8"?>
<ds:datastoreItem xmlns:ds="http://schemas.openxmlformats.org/officeDocument/2006/customXml" ds:itemID="{0E2BD38B-0D77-4FF8-AF53-48D514CE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8d267-56bb-4e22-b975-199a06fd69fa"/>
    <ds:schemaRef ds:uri="d8c712e5-67fc-4595-93cb-a4164dd8e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3.xml><?xml version="1.0" encoding="utf-8"?>
<ds:datastoreItem xmlns:ds="http://schemas.openxmlformats.org/officeDocument/2006/customXml" ds:itemID="{48080B34-2E67-4CAF-8EF6-72F240EC50BC}">
  <ds:schemaRefs>
    <ds:schemaRef ds:uri="http://www.w3.org/XML/1998/namespace"/>
    <ds:schemaRef ds:uri="http://purl.org/dc/elements/1.1/"/>
    <ds:schemaRef ds:uri="http://purl.org/dc/terms/"/>
    <ds:schemaRef ds:uri="bd38d267-56bb-4e22-b975-199a06fd69fa"/>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d8c712e5-67fc-4595-93cb-a4164dd8eff3"/>
  </ds:schemaRefs>
</ds:datastoreItem>
</file>

<file path=docProps/app.xml><?xml version="1.0" encoding="utf-8"?>
<Properties xmlns="http://schemas.openxmlformats.org/officeDocument/2006/extended-properties" xmlns:vt="http://schemas.openxmlformats.org/officeDocument/2006/docPropsVTypes">
  <Template>BUas Powerpoint</Template>
  <TotalTime>25</TotalTime>
  <Words>470</Words>
  <Application>Microsoft Office PowerPoint</Application>
  <PresentationFormat>Widescreen</PresentationFormat>
  <Paragraphs>68</Paragraphs>
  <Slides>16</Slides>
  <Notes>2</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Open Sans</vt:lpstr>
      <vt:lpstr>Open Sans Semibold</vt:lpstr>
      <vt:lpstr>Open Sans Semibold</vt:lpstr>
      <vt:lpstr>Roboto-Slab</vt:lpstr>
      <vt:lpstr>TITLE SIDE</vt:lpstr>
      <vt:lpstr>TEXT SLIDE</vt:lpstr>
      <vt:lpstr>Cognition Fundamentals: Decision-making &amp; Actions</vt:lpstr>
      <vt:lpstr>What we learn and why</vt:lpstr>
      <vt:lpstr>What is situational awareness?</vt:lpstr>
      <vt:lpstr>How do I achieve situational awareness</vt:lpstr>
      <vt:lpstr>Working Memory</vt:lpstr>
      <vt:lpstr>Central executive</vt:lpstr>
      <vt:lpstr>LTM: Familiarity vs. Recollection</vt:lpstr>
      <vt:lpstr>Familiarity vs. Recollection: The DPSD and CDP Models</vt:lpstr>
      <vt:lpstr>What is a decision?</vt:lpstr>
      <vt:lpstr>How do we make decisions?</vt:lpstr>
      <vt:lpstr>PowerPoint Presentation</vt:lpstr>
      <vt:lpstr>Rewards &amp; Motivation</vt:lpstr>
      <vt:lpstr>Reinforcement Learning</vt:lpstr>
      <vt:lpstr>Information gain/Reduction of Uncertainty</vt:lpstr>
      <vt:lpstr>What action to take?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Heijligers, Bram</cp:lastModifiedBy>
  <cp:revision>77</cp:revision>
  <dcterms:created xsi:type="dcterms:W3CDTF">2022-09-13T13:06:59Z</dcterms:created>
  <dcterms:modified xsi:type="dcterms:W3CDTF">2022-12-14T12:34:30Z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MediaServiceImageTags">
    <vt:lpwstr/>
  </property>
</Properties>
</file>